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5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72" r:id="rId10"/>
    <p:sldId id="273" r:id="rId11"/>
    <p:sldId id="264" r:id="rId12"/>
    <p:sldId id="269" r:id="rId13"/>
    <p:sldId id="271" r:id="rId14"/>
    <p:sldId id="265" r:id="rId15"/>
    <p:sldId id="266" r:id="rId16"/>
    <p:sldId id="267" r:id="rId17"/>
    <p:sldId id="268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BC526"/>
    <a:srgbClr val="72B723"/>
    <a:srgbClr val="99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74" autoAdjust="0"/>
    <p:restoredTop sz="94673" autoAdjust="0"/>
  </p:normalViewPr>
  <p:slideViewPr>
    <p:cSldViewPr snapToGrid="0">
      <p:cViewPr varScale="1">
        <p:scale>
          <a:sx n="68" d="100"/>
          <a:sy n="68" d="100"/>
        </p:scale>
        <p:origin x="936" y="6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033821-597E-4B4F-8572-5DA1CB1835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8640" y="950976"/>
            <a:ext cx="6509385" cy="3556730"/>
          </a:xfrm>
        </p:spPr>
        <p:txBody>
          <a:bodyPr anchor="t">
            <a:normAutofit/>
          </a:bodyPr>
          <a:lstStyle>
            <a:lvl1pPr algn="l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C38D70-8FF5-47D7-A0DD-087A227BC9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572000"/>
            <a:ext cx="6481953" cy="1485900"/>
          </a:xfrm>
        </p:spPr>
        <p:txBody>
          <a:bodyPr anchor="b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B5B485-516D-48B7-AF1D-69AEEA351A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7/13/2023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614DDB-2831-4FF8-9DA7-0449659D7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F178F6-65BA-4964-80E2-DB6EA3355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5243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307F1B-6F93-4E6E-8C8C-D01A9DEB6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7D2968-FE85-492F-A77B-1771F4EAA8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48641" y="2028826"/>
            <a:ext cx="11094348" cy="4029074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592DA2-B1FB-45C6-B10C-141AC2BFB3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7/13/2023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CA6D78-CE47-4CA7-B3B6-AFAE5175F6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EDC5C0-8780-4819-A8FC-32A0141D2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8222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7B8F9A8-05F2-4F79-B689-1FA2F31965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472612" y="952499"/>
            <a:ext cx="2207417" cy="5105401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D615BC-61CD-4D59-8E85-B59072E2B2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57924" y="952499"/>
            <a:ext cx="8914688" cy="5105401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F81C46-8CC0-4B79-AF2E-84C86C6A8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7/13/2023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A76817-4D29-4888-B68C-A35F5A069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A0B21A-30A9-4173-9E3F-D985B86A35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7036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A45AC-24E0-45A1-90C3-7BF96C3FC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018E1-7CA3-4B5E-9683-554FDFC63E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95D32D-7150-4DF2-B992-A2B4F5605D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7/13/2023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D03F0C-FCA3-464C-B6ED-864DB51E7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C41006-DAE1-4326-B1AE-FD527A653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7835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73B84-BE32-464A-A765-975C21B5CF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923" y="952500"/>
            <a:ext cx="6678695" cy="3962398"/>
          </a:xfrm>
        </p:spPr>
        <p:txBody>
          <a:bodyPr anchor="t"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0145C2-97CF-4887-904A-8ADC80525A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43860" y="952501"/>
            <a:ext cx="3500440" cy="396239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524559-DA32-4398-A8EE-EED2469D63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7/13/2023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967BE1-F1AC-4732-B52E-1C7D63DEF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A13C03-DDF0-48C6-B1BF-D28875F82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5260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6F411-42B3-4A17-BE7E-861BE7E7D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8E0603-F4C0-40AC-A53E-40449D53D7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48640" y="2029968"/>
            <a:ext cx="5281506" cy="41481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BC5634-2887-4182-A9BE-B382357D4F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57928" y="2029968"/>
            <a:ext cx="5281506" cy="41481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6B6E74-28E1-4684-B515-4265ED7B1E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7/13/2023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D375EA-A8F8-485D-A82F-CD85D4C9E1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D9E4B0-F5E3-407F-A548-B616E7749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358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82161A-7627-4D64-AF08-10D702AFE2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659" y="950976"/>
            <a:ext cx="10802729" cy="8817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3B6884-07D8-4CC4-BE99-516F1433BE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2918" y="1832772"/>
            <a:ext cx="5281507" cy="742638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13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82C638-B5A8-4F8C-85AE-33BEAF54C0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8640" y="2600531"/>
            <a:ext cx="5281507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0D1933-A703-4BDC-A697-728E899EED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57927" y="1832772"/>
            <a:ext cx="5283202" cy="742638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13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925DBD-4D51-4A2D-B1E4-6D094CD1E8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57927" y="2600531"/>
            <a:ext cx="5283202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62636E2-E26E-42F7-9E05-3F756C7D1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7/13/2023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F7281B-0E5C-421E-AFFE-775F57C5DD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E483462-E410-4DC7-AE53-27AABECFE6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389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CFA68-31B5-48C5-929A-842FDF0FD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5A2600-419E-46E9-946F-FBDEDBA1D4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7/13/2023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85F9A9-98FF-4653-A570-9F351A1AB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D44457-95F1-4B15-A647-B14F91F7A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5067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519EABA-1008-4E49-9184-3A946ECD71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7/13/2023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5C3BD0-269D-4127-B5F7-84B0D8A74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623447-C740-4495-93EC-7252B1B92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64018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D1155-71E7-4F0A-BB62-933743CF6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52500"/>
            <a:ext cx="4124084" cy="2362200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B6D44-5A1E-4176-8766-4B81E045D5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00700" y="952500"/>
            <a:ext cx="5934074" cy="490855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810EC6-11DD-4B5D-A2D2-4DCF73E583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48641" y="3429000"/>
            <a:ext cx="4124084" cy="24399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5DFCDF-666E-4DB4-A1C0-79D40A0070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7/13/2023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3A69AC-15E6-4B19-A59D-DBDBE923DB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79F0EE-74DE-4FEC-81E9-E40D53397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5448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A3CA4F-6508-4AD6-8367-A0288D888D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1" y="952500"/>
            <a:ext cx="4124084" cy="2397918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906BFCD-2F93-4D99-89EA-F0359FB782B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22119" y="987425"/>
            <a:ext cx="6022181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F4C1F7-1272-41C8-8C29-676316D02D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48641" y="3429000"/>
            <a:ext cx="4124084" cy="24399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CDD491-0FE6-4B42-AAA6-B698E46F1A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7/13/2023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58F83F-4E9F-4607-A69B-DFC932560A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324484-C6E4-4D8A-BDAB-09B1FBB43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2412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F90E843-90BA-4A7D-8F9F-FFE49387A6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39" y="950976"/>
            <a:ext cx="10995659" cy="10778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F7CA62-9B55-49B4-94B6-EAAF7D5AE0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8641" y="2028826"/>
            <a:ext cx="10995660" cy="40290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3CEA03-AAFA-4A69-A3DA-1DD0EF273F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88729" y="6449535"/>
            <a:ext cx="2983095" cy="308453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4CDE23C7-78A4-413A-A84B-93D4CC0A9EB1}" type="datetimeFigureOut">
              <a:rPr lang="en-US" smtClean="0"/>
              <a:pPr/>
              <a:t>7/13/2023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E97F43-1ECB-4FC2-863E-26CEE24A00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7924" y="17377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C7F9D8-4B2E-4871-B2AE-EFC06BE231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10710" y="6449535"/>
            <a:ext cx="932279" cy="308453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6CB39E08-E0E5-4B1A-8F7D-08FE7678A3B6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62919E4-C488-4107-9EF1-66152F848008}"/>
              </a:ext>
            </a:extLst>
          </p:cNvPr>
          <p:cNvCxnSpPr>
            <a:cxnSpLocks/>
          </p:cNvCxnSpPr>
          <p:nvPr/>
        </p:nvCxnSpPr>
        <p:spPr>
          <a:xfrm>
            <a:off x="643467" y="678719"/>
            <a:ext cx="1090506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BF79732-4088-424C-A653-4534E4389443}"/>
              </a:ext>
            </a:extLst>
          </p:cNvPr>
          <p:cNvCxnSpPr>
            <a:cxnSpLocks/>
          </p:cNvCxnSpPr>
          <p:nvPr/>
        </p:nvCxnSpPr>
        <p:spPr>
          <a:xfrm>
            <a:off x="643467" y="6309695"/>
            <a:ext cx="10905066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13944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2" r:id="rId3"/>
    <p:sldLayoutId id="2147483723" r:id="rId4"/>
    <p:sldLayoutId id="2147483724" r:id="rId5"/>
    <p:sldLayoutId id="2147483718" r:id="rId6"/>
    <p:sldLayoutId id="2147483714" r:id="rId7"/>
    <p:sldLayoutId id="2147483715" r:id="rId8"/>
    <p:sldLayoutId id="2147483716" r:id="rId9"/>
    <p:sldLayoutId id="2147483717" r:id="rId10"/>
    <p:sldLayoutId id="2147483719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3444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54A1FC3-D51F-49C5-A520-3CB3BF1C0F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FD6A395-8B77-4B2D-AA7E-1B4CE370CB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Colored pencils inside a pencil holder which is on top of a wood table">
            <a:extLst>
              <a:ext uri="{FF2B5EF4-FFF2-40B4-BE49-F238E27FC236}">
                <a16:creationId xmlns:a16="http://schemas.microsoft.com/office/drawing/2014/main" id="{58C9001C-0A1F-3129-3C3B-7D10DA779C9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5730"/>
          <a:stretch/>
        </p:blipFill>
        <p:spPr>
          <a:xfrm>
            <a:off x="20" y="1"/>
            <a:ext cx="1219198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60F6D0D-10BC-DE6E-2BFB-6671C8A61B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8640" y="952499"/>
            <a:ext cx="5852160" cy="3251855"/>
          </a:xfrm>
        </p:spPr>
        <p:txBody>
          <a:bodyPr>
            <a:normAutofit/>
          </a:bodyPr>
          <a:lstStyle/>
          <a:p>
            <a:r>
              <a:rPr lang="en-GB" sz="4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To graduate or not to graduate – that is the question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18F3325-52E5-09C9-CE9C-9554F819BD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4776" y="4527857"/>
            <a:ext cx="5054362" cy="1520988"/>
          </a:xfrm>
        </p:spPr>
        <p:txBody>
          <a:bodyPr anchor="b">
            <a:normAutofit fontScale="92500" lnSpcReduction="20000"/>
          </a:bodyPr>
          <a:lstStyle/>
          <a:p>
            <a:endParaRPr lang="en-GB" sz="1200" dirty="0">
              <a:solidFill>
                <a:schemeClr val="accent1">
                  <a:lumMod val="60000"/>
                  <a:lumOff val="40000"/>
                </a:schemeClr>
              </a:solidFill>
              <a:latin typeface="Amasis MT Pro Medium" panose="02040604050005020304" pitchFamily="18" charset="0"/>
            </a:endParaRPr>
          </a:p>
          <a:p>
            <a:r>
              <a:rPr lang="en-GB" sz="1700" dirty="0">
                <a:solidFill>
                  <a:schemeClr val="accent1">
                    <a:lumMod val="60000"/>
                    <a:lumOff val="40000"/>
                  </a:schemeClr>
                </a:solidFill>
                <a:latin typeface="Amasis MT Pro Medium" panose="02040604050005020304" pitchFamily="18" charset="0"/>
              </a:rPr>
              <a:t>Project 4 - Data Analytics Bootcamp </a:t>
            </a:r>
          </a:p>
          <a:p>
            <a:r>
              <a:rPr lang="en-GB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Amasis MT Pro Medium" panose="02040604050005020304" pitchFamily="18" charset="0"/>
              </a:rPr>
              <a:t>Mohammed Hamim Hussain</a:t>
            </a:r>
          </a:p>
          <a:p>
            <a:r>
              <a:rPr lang="en-GB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Amasis MT Pro Medium" panose="02040604050005020304" pitchFamily="18" charset="0"/>
              </a:rPr>
              <a:t>Hanwen Jia</a:t>
            </a:r>
          </a:p>
          <a:p>
            <a:r>
              <a:rPr lang="en-GB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Amasis MT Pro Medium" panose="02040604050005020304" pitchFamily="18" charset="0"/>
              </a:rPr>
              <a:t>Sultana Khan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C5372E1-5D0A-4FE4-B20F-D0CF85FD06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3467" y="678719"/>
            <a:ext cx="10905066" cy="0"/>
          </a:xfrm>
          <a:prstGeom prst="line">
            <a:avLst/>
          </a:prstGeom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13081F5-C318-4421-A7E9-D7F6810B65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3467" y="6309695"/>
            <a:ext cx="10905066" cy="0"/>
          </a:xfrm>
          <a:prstGeom prst="line">
            <a:avLst/>
          </a:prstGeom>
          <a:ln w="63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3249475"/>
      </p:ext>
    </p:extLst>
  </p:cSld>
  <p:clrMapOvr>
    <a:masterClrMapping/>
  </p:clrMapOvr>
  <p:transition spd="med">
    <p:pull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DFF8CB7C-89A9-EE77-C243-641FB6E1A50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659" y="1582606"/>
            <a:ext cx="3208458" cy="3884997"/>
          </a:xfrm>
        </p:spPr>
      </p:pic>
      <p:pic>
        <p:nvPicPr>
          <p:cNvPr id="9" name="map">
            <a:hlinkClick r:id="" action="ppaction://media"/>
            <a:extLst>
              <a:ext uri="{FF2B5EF4-FFF2-40B4-BE49-F238E27FC236}">
                <a16:creationId xmlns:a16="http://schemas.microsoft.com/office/drawing/2014/main" id="{C80EF3A0-0DE9-286B-EB75-8887F34D16ED}"/>
              </a:ext>
            </a:extLst>
          </p:cNvPr>
          <p:cNvPicPr>
            <a:picLocks noGrp="1" noChangeAspect="1"/>
          </p:cNvPicPr>
          <p:nvPr>
            <p:ph sz="quarter" idx="4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577254" y="1486502"/>
            <a:ext cx="6906659" cy="3884996"/>
          </a:xfr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A8A06AF7-7C34-7EE4-7EF8-4974F1C7CE45}"/>
              </a:ext>
            </a:extLst>
          </p:cNvPr>
          <p:cNvSpPr txBox="1">
            <a:spLocks/>
          </p:cNvSpPr>
          <p:nvPr/>
        </p:nvSpPr>
        <p:spPr>
          <a:xfrm>
            <a:off x="548639" y="950976"/>
            <a:ext cx="10995659" cy="40676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400" dirty="0"/>
              <a:t>MAP CREATE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6B049F8-07ED-9CDE-943C-B7A770854749}"/>
              </a:ext>
            </a:extLst>
          </p:cNvPr>
          <p:cNvSpPr txBox="1"/>
          <p:nvPr/>
        </p:nvSpPr>
        <p:spPr>
          <a:xfrm>
            <a:off x="1842601" y="5692464"/>
            <a:ext cx="81640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altLang="zh-CN" i="1" dirty="0"/>
              <a:t>Retrieve location data via API. Create map of International students’ resources. </a:t>
            </a:r>
          </a:p>
          <a:p>
            <a:r>
              <a:rPr lang="en-GB" altLang="zh-CN" i="1" dirty="0"/>
              <a:t>Also map applied continent filter and student basic information</a:t>
            </a:r>
            <a:endParaRPr lang="zh-CN" altLang="en-US" i="1" dirty="0"/>
          </a:p>
        </p:txBody>
      </p:sp>
    </p:spTree>
    <p:extLst>
      <p:ext uri="{BB962C8B-B14F-4D97-AF65-F5344CB8AC3E}">
        <p14:creationId xmlns:p14="http://schemas.microsoft.com/office/powerpoint/2010/main" val="1127269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92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2F67BE-23A9-5212-EE92-7AB555B6F9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What does this tell us?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B4FB9F-07A3-C249-9A7D-69ED1B3CF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00700" y="952501"/>
            <a:ext cx="5934074" cy="3567836"/>
          </a:xfrm>
        </p:spPr>
        <p:txBody>
          <a:bodyPr/>
          <a:lstStyle/>
          <a:p>
            <a:r>
              <a:rPr lang="en-GB" dirty="0">
                <a:latin typeface="+mj-lt"/>
              </a:rPr>
              <a:t>Summary of data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668650-DDB4-CCA5-EB05-60BE3A2C9F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600700" y="1861386"/>
            <a:ext cx="5819185" cy="3154392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Female students are more likely to graduate.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Majority of students are single.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Financial aid impacts the drop out rate.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Course that show the greatest graduate rates are traditional vocational.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Younger students are more likely to graduate successfully.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International students are most from nearby continents.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pic>
        <p:nvPicPr>
          <p:cNvPr id="2050" name="Picture 2" descr="Bursary Fund – Izithelo Strategic Partners">
            <a:extLst>
              <a:ext uri="{FF2B5EF4-FFF2-40B4-BE49-F238E27FC236}">
                <a16:creationId xmlns:a16="http://schemas.microsoft.com/office/drawing/2014/main" id="{C0B53E63-5972-D61A-4AC3-C4DF0BDF48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115" y="1861386"/>
            <a:ext cx="3677131" cy="2658950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bg1">
                <a:lumMod val="85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2E4BA09D-7D43-B720-8D3D-B04E564715AB}"/>
              </a:ext>
            </a:extLst>
          </p:cNvPr>
          <p:cNvSpPr txBox="1">
            <a:spLocks/>
          </p:cNvSpPr>
          <p:nvPr/>
        </p:nvSpPr>
        <p:spPr>
          <a:xfrm>
            <a:off x="1532267" y="5015778"/>
            <a:ext cx="9127466" cy="12160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b="1" dirty="0"/>
              <a:t>QUESTION:</a:t>
            </a:r>
          </a:p>
          <a:p>
            <a:r>
              <a:rPr lang="en-GB" dirty="0"/>
              <a:t>If we can predict result of each student and help them in time to prevent dropout or enrolment?</a:t>
            </a:r>
          </a:p>
        </p:txBody>
      </p:sp>
    </p:spTree>
    <p:extLst>
      <p:ext uri="{BB962C8B-B14F-4D97-AF65-F5344CB8AC3E}">
        <p14:creationId xmlns:p14="http://schemas.microsoft.com/office/powerpoint/2010/main" val="9354764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8F45FC-EB79-1C79-B63A-09233B9E7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Initial Machine Learning Failures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F591E6-CEC6-B572-7353-BA5E4666C8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2659" y="1832772"/>
            <a:ext cx="5281507" cy="1079896"/>
          </a:xfrm>
        </p:spPr>
        <p:txBody>
          <a:bodyPr>
            <a:normAutofit fontScale="92500" lnSpcReduction="10000"/>
          </a:bodyPr>
          <a:lstStyle/>
          <a:p>
            <a:endParaRPr lang="en-GB" sz="1801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GB" sz="1801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Attempt 1: Using an Automated Neural Network Optimizer (</a:t>
            </a:r>
            <a:r>
              <a:rPr lang="en-GB" sz="1801" kern="1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Keras</a:t>
            </a:r>
            <a:r>
              <a:rPr lang="en-GB" sz="1801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-Tuner)</a:t>
            </a:r>
          </a:p>
          <a:p>
            <a:endParaRPr lang="en-GB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695DC6E-F901-8EAC-654A-1336D18DB8D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42917" y="2600531"/>
            <a:ext cx="5204739" cy="3684588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B21749D-BD94-DB4A-0E86-F5F1A1D480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sz="1801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Attempt 2: </a:t>
            </a:r>
            <a:r>
              <a:rPr lang="en-GB" sz="180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One-Hot Encoding the Dataset</a:t>
            </a:r>
            <a:endParaRPr lang="en-GB" sz="1801" dirty="0"/>
          </a:p>
          <a:p>
            <a:endParaRPr lang="en-GB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7FD622BC-CAA8-CBF3-1155-82E6D141D5A2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257927" y="2600325"/>
            <a:ext cx="5391156" cy="3684588"/>
          </a:xfrm>
        </p:spPr>
      </p:pic>
    </p:spTree>
    <p:extLst>
      <p:ext uri="{BB962C8B-B14F-4D97-AF65-F5344CB8AC3E}">
        <p14:creationId xmlns:p14="http://schemas.microsoft.com/office/powerpoint/2010/main" val="23061511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8F45FC-EB79-1C79-B63A-09233B9E75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659" y="887762"/>
            <a:ext cx="10802729" cy="881796"/>
          </a:xfrm>
        </p:spPr>
        <p:txBody>
          <a:bodyPr>
            <a:normAutofit/>
          </a:bodyPr>
          <a:lstStyle/>
          <a:p>
            <a:r>
              <a:rPr lang="en-GB" sz="3200" dirty="0"/>
              <a:t>Initial Machine Learning Failures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F591E6-CEC6-B572-7353-BA5E4666C8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2659" y="1832772"/>
            <a:ext cx="5281507" cy="1079896"/>
          </a:xfrm>
        </p:spPr>
        <p:txBody>
          <a:bodyPr>
            <a:normAutofit/>
          </a:bodyPr>
          <a:lstStyle/>
          <a:p>
            <a:endParaRPr lang="en-GB" sz="1801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B21749D-BD94-DB4A-0E86-F5F1A1D480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65057" y="1599045"/>
            <a:ext cx="5283202" cy="701539"/>
          </a:xfrm>
        </p:spPr>
        <p:txBody>
          <a:bodyPr>
            <a:normAutofit/>
          </a:bodyPr>
          <a:lstStyle/>
          <a:p>
            <a:pPr algn="ctr"/>
            <a:r>
              <a:rPr lang="en-GB" sz="2800" kern="100" dirty="0">
                <a:solidFill>
                  <a:srgbClr val="7BC526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Troubleshooting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C68EF7B-FDCA-C441-9619-DDF3C010A331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sz="1800" dirty="0">
                <a:solidFill>
                  <a:srgbClr val="343541"/>
                </a:solidFill>
                <a:latin typeface="Söhne"/>
              </a:rPr>
              <a:t>Our dataset we had 117 columns which was too much, and this could have created a lot of noise causing the model to underfit.</a:t>
            </a:r>
            <a:endParaRPr lang="en-GB" sz="18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GB" sz="18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High bias in the model can be caused by outliers </a:t>
            </a:r>
          </a:p>
          <a:p>
            <a:r>
              <a:rPr lang="en-GB" sz="18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Or skewed data points that deviate significantly from most of the dataset.</a:t>
            </a:r>
          </a:p>
          <a:p>
            <a:endParaRPr lang="en-GB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0CDF847D-6920-B0E8-C583-27E3D7D91F4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0687702" y="992075"/>
            <a:ext cx="853427" cy="85342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Picture 6" descr="A chart of a number of numbers&#10;&#10;Description automatically generated">
            <a:extLst>
              <a:ext uri="{FF2B5EF4-FFF2-40B4-BE49-F238E27FC236}">
                <a16:creationId xmlns:a16="http://schemas.microsoft.com/office/drawing/2014/main" id="{9219D014-AD84-B311-553A-269FF21424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077" y="1362456"/>
            <a:ext cx="4197895" cy="4922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4762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60D73-23A3-DB28-E4B7-896750A588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GB" sz="2400" b="1" dirty="0"/>
              <a:t>Supervised Machine Learning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A127B59-5714-AAE2-18C0-59A8BB44E1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01004" y="952499"/>
            <a:ext cx="5430416" cy="5065745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61F210-43EB-1805-B1D9-1A8681C7CF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48641" y="3860800"/>
            <a:ext cx="4124083" cy="2008187"/>
          </a:xfrm>
        </p:spPr>
        <p:txBody>
          <a:bodyPr>
            <a:normAutofit fontScale="92500"/>
          </a:bodyPr>
          <a:lstStyle/>
          <a:p>
            <a:pPr algn="ctr"/>
            <a:r>
              <a:rPr lang="en-GB" sz="1600" b="1" kern="0" dirty="0" err="1">
                <a:solidFill>
                  <a:schemeClr val="tx2">
                    <a:lumMod val="50000"/>
                    <a:lumOff val="50000"/>
                  </a:schemeClr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PyCaret</a:t>
            </a:r>
            <a:r>
              <a:rPr lang="en-GB" sz="1600" b="1" kern="0" dirty="0">
                <a:solidFill>
                  <a:schemeClr val="tx2">
                    <a:lumMod val="50000"/>
                    <a:lumOff val="50000"/>
                  </a:schemeClr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for Machine Learning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500" kern="0" dirty="0">
                <a:solidFill>
                  <a:srgbClr val="374151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Generated a table with the best performing models, with the highest accuracy score at 0.82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500" kern="0" dirty="0">
                <a:solidFill>
                  <a:srgbClr val="374151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Tuned the model and achieved a slight improvement to an accuracy score of 0.8228</a:t>
            </a:r>
            <a:endParaRPr lang="en-GB" sz="1500" kern="100" dirty="0">
              <a:solidFill>
                <a:srgbClr val="374151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kern="100" dirty="0">
              <a:solidFill>
                <a:srgbClr val="374151"/>
              </a:solidFill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600" kern="0" dirty="0">
              <a:solidFill>
                <a:srgbClr val="374151"/>
              </a:solidFill>
              <a:effectLst/>
              <a:latin typeface="Segoe UI" panose="020B05020402040202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74" name="Picture 2" descr="Machine Learning: how to choose the best model | HUMANATIVA">
            <a:extLst>
              <a:ext uri="{FF2B5EF4-FFF2-40B4-BE49-F238E27FC236}">
                <a16:creationId xmlns:a16="http://schemas.microsoft.com/office/drawing/2014/main" id="{4BCC8996-A27A-BF1F-DE7D-EA26DCEBCA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1314" y="1903120"/>
            <a:ext cx="3007310" cy="1503655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accent3">
                <a:lumMod val="75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1077216"/>
      </p:ext>
    </p:extLst>
  </p:cSld>
  <p:clrMapOvr>
    <a:masterClrMapping/>
  </p:clrMapOvr>
  <p:transition spd="med">
    <p:pull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C3940B-2A67-18F0-DC0C-1C8400516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52500"/>
            <a:ext cx="4124084" cy="592215"/>
          </a:xfrm>
        </p:spPr>
        <p:txBody>
          <a:bodyPr>
            <a:normAutofit/>
          </a:bodyPr>
          <a:lstStyle/>
          <a:p>
            <a:pPr algn="ctr"/>
            <a:r>
              <a:rPr lang="en-GB" sz="2400" b="1" dirty="0"/>
              <a:t>Deep Learning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F96965-D873-E474-D55F-96CBCDC619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48641" y="3675355"/>
            <a:ext cx="4124084" cy="2193632"/>
          </a:xfrm>
        </p:spPr>
        <p:txBody>
          <a:bodyPr>
            <a:normAutofit/>
          </a:bodyPr>
          <a:lstStyle/>
          <a:p>
            <a:pPr algn="ctr"/>
            <a:r>
              <a:rPr lang="en-GB" sz="1600" kern="0" dirty="0">
                <a:solidFill>
                  <a:schemeClr val="tx2">
                    <a:lumMod val="50000"/>
                    <a:lumOff val="50000"/>
                  </a:schemeClr>
                </a:solidFill>
                <a:effectLst/>
                <a:latin typeface="+mj-lt"/>
                <a:ea typeface="Times New Roman" panose="02020603050405020304" pitchFamily="18" charset="0"/>
              </a:rPr>
              <a:t>Leveraging Deep Learning for Improved Predictive Accuracy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kern="0" dirty="0">
                <a:solidFill>
                  <a:srgbClr val="374151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Achieved a significant improvement in accuracy with a score of 0.86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kern="0" dirty="0">
                <a:solidFill>
                  <a:srgbClr val="374151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Significantly outperformed the previous </a:t>
            </a:r>
            <a:r>
              <a:rPr lang="en-GB" sz="1400" kern="0" dirty="0" err="1">
                <a:solidFill>
                  <a:srgbClr val="374151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PyCaret</a:t>
            </a:r>
            <a:r>
              <a:rPr lang="en-GB" sz="1400" kern="0" dirty="0">
                <a:solidFill>
                  <a:srgbClr val="374151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-based model</a:t>
            </a:r>
            <a:endParaRPr lang="en-GB" sz="1400" kern="0" dirty="0">
              <a:solidFill>
                <a:srgbClr val="374151"/>
              </a:solidFill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GB" u="sng" kern="0" dirty="0">
              <a:latin typeface="+mj-lt"/>
            </a:endParaRPr>
          </a:p>
        </p:txBody>
      </p:sp>
      <p:pic>
        <p:nvPicPr>
          <p:cNvPr id="4100" name="Picture 4" descr="Deep Learning">
            <a:extLst>
              <a:ext uri="{FF2B5EF4-FFF2-40B4-BE49-F238E27FC236}">
                <a16:creationId xmlns:a16="http://schemas.microsoft.com/office/drawing/2014/main" id="{6340B0C5-E06B-2052-5D2F-2929346394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0420" y="1462769"/>
            <a:ext cx="3059836" cy="2034240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accent6">
                <a:lumMod val="60000"/>
                <a:lumOff val="4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1495A55B-5427-6677-639C-A30A6EEF46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784981" y="1462769"/>
            <a:ext cx="5159828" cy="4228903"/>
          </a:xfrm>
        </p:spPr>
      </p:pic>
    </p:spTree>
    <p:extLst>
      <p:ext uri="{BB962C8B-B14F-4D97-AF65-F5344CB8AC3E}">
        <p14:creationId xmlns:p14="http://schemas.microsoft.com/office/powerpoint/2010/main" val="3796515850"/>
      </p:ext>
    </p:extLst>
  </p:cSld>
  <p:clrMapOvr>
    <a:masterClrMapping/>
  </p:clrMapOvr>
  <p:transition spd="med">
    <p:pull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83C680-1AD3-8F46-485C-98C2DD3BFA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659" y="772979"/>
            <a:ext cx="10802729" cy="881796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/>
              <a:t>Summary of both models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0A4FA5-98B3-7885-BE11-FF10A738EC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873298"/>
            <a:ext cx="5281507" cy="742638"/>
          </a:xfrm>
        </p:spPr>
        <p:txBody>
          <a:bodyPr>
            <a:normAutofit/>
          </a:bodyPr>
          <a:lstStyle/>
          <a:p>
            <a:pPr algn="ctr"/>
            <a:r>
              <a:rPr lang="en-GB" sz="1400" dirty="0">
                <a:latin typeface="+mj-lt"/>
              </a:rPr>
              <a:t>Machine Learning-</a:t>
            </a:r>
            <a:r>
              <a:rPr lang="en-US" altLang="zh-CN" sz="1400" dirty="0">
                <a:latin typeface="+mj-lt"/>
              </a:rPr>
              <a:t> </a:t>
            </a:r>
            <a:r>
              <a:rPr lang="en-US" altLang="zh-CN" sz="1400" dirty="0" err="1">
                <a:latin typeface="+mj-lt"/>
              </a:rPr>
              <a:t>Pycaret</a:t>
            </a:r>
            <a:endParaRPr lang="en-GB" sz="1400" dirty="0">
              <a:latin typeface="+mj-lt"/>
            </a:endParaRPr>
          </a:p>
        </p:txBody>
      </p:sp>
      <p:pic>
        <p:nvPicPr>
          <p:cNvPr id="10" name="Content Placeholder 9" descr="A screenshot of a graph&#10;&#10;Description automatically generated">
            <a:extLst>
              <a:ext uri="{FF2B5EF4-FFF2-40B4-BE49-F238E27FC236}">
                <a16:creationId xmlns:a16="http://schemas.microsoft.com/office/drawing/2014/main" id="{8D60712A-564D-EC45-4187-316AFC57030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415" y="1684495"/>
            <a:ext cx="3971642" cy="29374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A33095E-493C-D44C-FBF5-4A8A1C67A5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56139" y="876543"/>
            <a:ext cx="5283202" cy="742638"/>
          </a:xfrm>
        </p:spPr>
        <p:txBody>
          <a:bodyPr>
            <a:normAutofit/>
          </a:bodyPr>
          <a:lstStyle/>
          <a:p>
            <a:pPr algn="ctr"/>
            <a:r>
              <a:rPr lang="en-GB" sz="1400" dirty="0">
                <a:latin typeface="+mj-lt"/>
              </a:rPr>
              <a:t>Deep Learning-</a:t>
            </a:r>
            <a:r>
              <a:rPr lang="en-US" altLang="zh-CN" sz="1400" b="0" i="0" dirty="0">
                <a:solidFill>
                  <a:srgbClr val="1D1C1D"/>
                </a:solidFill>
                <a:effectLst/>
                <a:latin typeface="NotoSansSC"/>
              </a:rPr>
              <a:t> </a:t>
            </a:r>
            <a:r>
              <a:rPr lang="en-US" altLang="zh-CN" sz="1400" dirty="0" err="1">
                <a:latin typeface="+mj-lt"/>
              </a:rPr>
              <a:t>Keras</a:t>
            </a:r>
            <a:r>
              <a:rPr lang="en-US" altLang="zh-CN" sz="1400" dirty="0">
                <a:latin typeface="+mj-lt"/>
              </a:rPr>
              <a:t>-Tuner </a:t>
            </a:r>
            <a:endParaRPr lang="en-GB" sz="1400" dirty="0">
              <a:latin typeface="+mj-lt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FBC0A86-5702-01F3-1EFF-53CFB44FFCD8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736936" y="1758339"/>
            <a:ext cx="4521608" cy="273864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146" name="Picture 2" descr="Free Summary Cliparts, Download Free Summary Cliparts png images, Free ...">
            <a:extLst>
              <a:ext uri="{FF2B5EF4-FFF2-40B4-BE49-F238E27FC236}">
                <a16:creationId xmlns:a16="http://schemas.microsoft.com/office/drawing/2014/main" id="{6231E844-62D8-0E31-738E-32C4BAA0F4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1117" y="1244617"/>
            <a:ext cx="1028758" cy="1047674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tx1">
                <a:lumMod val="50000"/>
                <a:lumOff val="5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04362DF-CD4C-A38C-4D06-4F049C3D9227}"/>
              </a:ext>
            </a:extLst>
          </p:cNvPr>
          <p:cNvSpPr txBox="1"/>
          <p:nvPr/>
        </p:nvSpPr>
        <p:spPr>
          <a:xfrm>
            <a:off x="552659" y="4651690"/>
            <a:ext cx="541951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SzPct val="70000"/>
              <a:buFont typeface="Arial" panose="020B0604020202020204" pitchFamily="34" charset="0"/>
              <a:buChar char="•"/>
            </a:pPr>
            <a:r>
              <a:rPr lang="en-US" altLang="zh-CN" sz="1600" b="0" i="0" dirty="0">
                <a:effectLst/>
                <a:latin typeface="NotoSansSC"/>
              </a:rPr>
              <a:t>The </a:t>
            </a:r>
            <a:r>
              <a:rPr lang="en-US" altLang="zh-CN" sz="1600" b="0" i="0" dirty="0" err="1">
                <a:effectLst/>
                <a:latin typeface="NotoSansSC"/>
              </a:rPr>
              <a:t>Keras</a:t>
            </a:r>
            <a:r>
              <a:rPr lang="en-US" altLang="zh-CN" sz="1600" b="0" i="0" dirty="0">
                <a:effectLst/>
                <a:latin typeface="NotoSansSC"/>
              </a:rPr>
              <a:t>-Tuner model has higher precision values for both Class 0 (Dropout) and Class 1 (Graduate) than </a:t>
            </a:r>
            <a:r>
              <a:rPr lang="en-US" altLang="zh-CN" sz="1600" b="0" i="0" dirty="0" err="1">
                <a:effectLst/>
                <a:latin typeface="NotoSansSC"/>
              </a:rPr>
              <a:t>Pycaret</a:t>
            </a:r>
            <a:r>
              <a:rPr lang="en-US" altLang="zh-CN" sz="1600" b="0" i="0" dirty="0">
                <a:effectLst/>
                <a:latin typeface="NotoSansSC"/>
              </a:rPr>
              <a:t> model.</a:t>
            </a:r>
          </a:p>
          <a:p>
            <a:pPr marL="285750" indent="-285750" algn="l">
              <a:buSzPct val="70000"/>
              <a:buFont typeface="Arial" panose="020B0604020202020204" pitchFamily="34" charset="0"/>
              <a:buChar char="•"/>
            </a:pPr>
            <a:r>
              <a:rPr lang="en-US" altLang="zh-CN" sz="1600" b="0" i="0" dirty="0">
                <a:effectLst/>
                <a:latin typeface="NotoSansSC"/>
              </a:rPr>
              <a:t>The </a:t>
            </a:r>
            <a:r>
              <a:rPr lang="en-US" altLang="zh-CN" sz="1600" b="0" i="0" dirty="0" err="1">
                <a:effectLst/>
                <a:latin typeface="NotoSansSC"/>
              </a:rPr>
              <a:t>Keras</a:t>
            </a:r>
            <a:r>
              <a:rPr lang="en-US" altLang="zh-CN" sz="1600" b="0" i="0" dirty="0">
                <a:effectLst/>
                <a:latin typeface="NotoSansSC"/>
              </a:rPr>
              <a:t>-Tuner model has higher recall values for Class 1 (Graduate) compared to the </a:t>
            </a:r>
            <a:r>
              <a:rPr lang="en-US" altLang="zh-CN" sz="1600" b="0" i="0" dirty="0" err="1">
                <a:effectLst/>
                <a:latin typeface="NotoSansSC"/>
              </a:rPr>
              <a:t>PyCaret</a:t>
            </a:r>
            <a:r>
              <a:rPr lang="en-US" altLang="zh-CN" sz="1600" b="0" i="0" dirty="0">
                <a:effectLst/>
                <a:latin typeface="NotoSansSC"/>
              </a:rPr>
              <a:t> model. The </a:t>
            </a:r>
            <a:r>
              <a:rPr lang="en-US" altLang="zh-CN" sz="1600" b="0" i="0" dirty="0" err="1">
                <a:effectLst/>
                <a:latin typeface="NotoSansSC"/>
              </a:rPr>
              <a:t>PyCaret</a:t>
            </a:r>
            <a:r>
              <a:rPr lang="en-US" altLang="zh-CN" sz="1600" b="0" i="0" dirty="0">
                <a:effectLst/>
                <a:latin typeface="NotoSansSC"/>
              </a:rPr>
              <a:t> model has a slightly higher recall for Class 0 (Dropout)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3FF268-0256-3F63-E1B8-4FFF488DC797}"/>
              </a:ext>
            </a:extLst>
          </p:cNvPr>
          <p:cNvSpPr txBox="1"/>
          <p:nvPr/>
        </p:nvSpPr>
        <p:spPr>
          <a:xfrm>
            <a:off x="6595704" y="4651690"/>
            <a:ext cx="490135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 sz="1600" b="0" i="0" dirty="0">
                <a:solidFill>
                  <a:srgbClr val="1D1C1D"/>
                </a:solidFill>
                <a:effectLst/>
                <a:latin typeface="NotoSansSC"/>
              </a:rPr>
              <a:t>The </a:t>
            </a:r>
            <a:r>
              <a:rPr lang="en-US" altLang="zh-CN" sz="1600" b="0" i="0" dirty="0" err="1">
                <a:solidFill>
                  <a:srgbClr val="1D1C1D"/>
                </a:solidFill>
                <a:effectLst/>
                <a:latin typeface="NotoSansSC"/>
              </a:rPr>
              <a:t>Keras</a:t>
            </a:r>
            <a:r>
              <a:rPr lang="en-US" altLang="zh-CN" sz="1600" b="0" i="0" dirty="0">
                <a:solidFill>
                  <a:srgbClr val="1D1C1D"/>
                </a:solidFill>
                <a:effectLst/>
                <a:latin typeface="NotoSansSC"/>
              </a:rPr>
              <a:t>-Tuner model has a higher accuracy (0.86) compared to the </a:t>
            </a:r>
            <a:r>
              <a:rPr lang="en-US" altLang="zh-CN" sz="1600" b="0" i="0" dirty="0" err="1">
                <a:solidFill>
                  <a:srgbClr val="1D1C1D"/>
                </a:solidFill>
                <a:effectLst/>
                <a:latin typeface="NotoSansSC"/>
              </a:rPr>
              <a:t>PyCaret</a:t>
            </a:r>
            <a:r>
              <a:rPr lang="en-US" altLang="zh-CN" sz="1600" b="0" i="0" dirty="0">
                <a:solidFill>
                  <a:srgbClr val="1D1C1D"/>
                </a:solidFill>
                <a:effectLst/>
                <a:latin typeface="NotoSansSC"/>
              </a:rPr>
              <a:t> model (0.8228)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zh-CN" sz="1600" b="0" i="0" dirty="0">
              <a:solidFill>
                <a:srgbClr val="1D1C1D"/>
              </a:solidFill>
              <a:effectLst/>
              <a:latin typeface="NotoSansSC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 sz="1600" b="0" i="0" dirty="0">
                <a:solidFill>
                  <a:srgbClr val="1D1C1D"/>
                </a:solidFill>
                <a:effectLst/>
                <a:latin typeface="NotoSansSC"/>
              </a:rPr>
              <a:t>Overall </a:t>
            </a:r>
            <a:r>
              <a:rPr lang="en-US" altLang="zh-CN" sz="1600" dirty="0" err="1">
                <a:solidFill>
                  <a:srgbClr val="1D1C1D"/>
                </a:solidFill>
                <a:latin typeface="NotoSansSC"/>
              </a:rPr>
              <a:t>Keras</a:t>
            </a:r>
            <a:r>
              <a:rPr lang="en-US" altLang="zh-CN" sz="1600">
                <a:solidFill>
                  <a:srgbClr val="1D1C1D"/>
                </a:solidFill>
                <a:latin typeface="NotoSansSC"/>
              </a:rPr>
              <a:t>-Tuner </a:t>
            </a:r>
            <a:r>
              <a:rPr lang="en-US" altLang="zh-CN" sz="1600" dirty="0">
                <a:solidFill>
                  <a:srgbClr val="1D1C1D"/>
                </a:solidFill>
                <a:latin typeface="NotoSansSC"/>
              </a:rPr>
              <a:t>model </a:t>
            </a:r>
            <a:r>
              <a:rPr lang="en-US" altLang="zh-CN" sz="1600" b="0" i="0" dirty="0">
                <a:solidFill>
                  <a:srgbClr val="1D1C1D"/>
                </a:solidFill>
                <a:effectLst/>
                <a:latin typeface="NotoSansSC"/>
              </a:rPr>
              <a:t>has a higher degree of accuracy for predicting whether a student will graduate.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151030705"/>
      </p:ext>
    </p:extLst>
  </p:cSld>
  <p:clrMapOvr>
    <a:masterClrMapping/>
  </p:clrMapOvr>
  <p:transition spd="med">
    <p:pull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43C44C-F1C9-337C-0BC8-9290A3337B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Concluding thoughts….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61131B-9F26-FEAA-6C66-09E970CE87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GB" dirty="0">
                <a:latin typeface="+mj-lt"/>
              </a:rPr>
              <a:t>Limitations on data</a:t>
            </a:r>
          </a:p>
          <a:p>
            <a:pPr algn="ctr"/>
            <a:endParaRPr lang="en-GB" dirty="0">
              <a:latin typeface="+mj-lt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70A908-E013-7AE9-B46D-7853926DF4B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GB" dirty="0"/>
              <a:t>Data duration only covered two terms </a:t>
            </a:r>
          </a:p>
          <a:p>
            <a:r>
              <a:rPr lang="en-GB" dirty="0"/>
              <a:t>The data needs more granularity-reasons for dropout (changing courses)</a:t>
            </a:r>
          </a:p>
          <a:p>
            <a:r>
              <a:rPr lang="en-GB" dirty="0"/>
              <a:t> Financial columns are not included in model</a:t>
            </a:r>
          </a:p>
          <a:p>
            <a:r>
              <a:rPr lang="en-GB" dirty="0"/>
              <a:t>Lack of clarity on meaning of certain columns (Displaced &amp; curriculum columns)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3B5C4E9-7D68-9EA5-B0A1-C9D450F6E06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57927" y="1832772"/>
            <a:ext cx="5283202" cy="742638"/>
          </a:xfrm>
        </p:spPr>
        <p:txBody>
          <a:bodyPr>
            <a:normAutofit/>
          </a:bodyPr>
          <a:lstStyle/>
          <a:p>
            <a:pPr algn="ctr"/>
            <a:r>
              <a:rPr lang="en-GB" dirty="0">
                <a:latin typeface="+mj-lt"/>
              </a:rPr>
              <a:t>Who would benefit from this data?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B2C0B3A-5FED-715E-C94C-FFD8522E3D7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57927" y="2600531"/>
            <a:ext cx="5283202" cy="3684588"/>
          </a:xfrm>
        </p:spPr>
        <p:txBody>
          <a:bodyPr>
            <a:normAutofit/>
          </a:bodyPr>
          <a:lstStyle/>
          <a:p>
            <a:r>
              <a:rPr lang="en-GB" dirty="0"/>
              <a:t>Any educational institutions for increasing student graduation rate</a:t>
            </a:r>
          </a:p>
          <a:p>
            <a:r>
              <a:rPr lang="en-GB" dirty="0"/>
              <a:t>Students themselves </a:t>
            </a:r>
          </a:p>
          <a:p>
            <a:r>
              <a:rPr lang="en-GB" dirty="0"/>
              <a:t>Apply more support to students and high dropout rate courses</a:t>
            </a:r>
          </a:p>
        </p:txBody>
      </p:sp>
      <p:pic>
        <p:nvPicPr>
          <p:cNvPr id="5126" name="Picture 6" descr="Conclusion Clipart - Thinking About Thinking Habit Of Mind, HD Png ...">
            <a:extLst>
              <a:ext uri="{FF2B5EF4-FFF2-40B4-BE49-F238E27FC236}">
                <a16:creationId xmlns:a16="http://schemas.microsoft.com/office/drawing/2014/main" id="{18E10AB5-BF1A-77AC-5807-29D189A256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4289" y="1391874"/>
            <a:ext cx="1259569" cy="1113582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tx1">
                <a:lumMod val="50000"/>
                <a:lumOff val="5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2928647"/>
      </p:ext>
    </p:extLst>
  </p:cSld>
  <p:clrMapOvr>
    <a:masterClrMapping/>
  </p:clrMapOvr>
  <p:transition spd="med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BDB987-322E-DC1E-C379-BE96817A95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39" y="950976"/>
            <a:ext cx="10995659" cy="1077849"/>
          </a:xfrm>
        </p:spPr>
        <p:txBody>
          <a:bodyPr>
            <a:normAutofit/>
          </a:bodyPr>
          <a:lstStyle/>
          <a:p>
            <a:r>
              <a:rPr lang="en-GB" sz="2400"/>
              <a:t>Introduction</a:t>
            </a:r>
            <a:br>
              <a:rPr lang="en-GB" sz="2400"/>
            </a:br>
            <a:br>
              <a:rPr lang="en-GB" sz="2400"/>
            </a:br>
            <a:endParaRPr lang="en-GB" sz="240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BE8D5989-5D49-41EE-9681-9A5AB28BFC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57924" y="173776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Sample Footer 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1EA2B-C7FB-8BA8-3003-5A24AD84B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641" y="1690255"/>
            <a:ext cx="3528060" cy="4382238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GB" sz="1400" b="1" dirty="0">
                <a:latin typeface="+mj-lt"/>
              </a:rPr>
              <a:t>Using the data to predict the likelihood of a student graduating or dropping out.</a:t>
            </a:r>
          </a:p>
          <a:p>
            <a:pPr>
              <a:lnSpc>
                <a:spcPct val="110000"/>
              </a:lnSpc>
            </a:pPr>
            <a:endParaRPr lang="en-GB" sz="1400" b="1" dirty="0">
              <a:latin typeface="+mj-lt"/>
            </a:endParaRPr>
          </a:p>
          <a:p>
            <a:pPr>
              <a:lnSpc>
                <a:spcPct val="110000"/>
              </a:lnSpc>
            </a:pPr>
            <a:r>
              <a:rPr lang="en-GB" sz="1400" b="1" dirty="0">
                <a:latin typeface="+mj-lt"/>
              </a:rPr>
              <a:t>The ‘Target’ column consists of ‘Graduated’, ‘Enrolled’ and ‘Dropout’</a:t>
            </a:r>
          </a:p>
          <a:p>
            <a:pPr>
              <a:lnSpc>
                <a:spcPct val="110000"/>
              </a:lnSpc>
            </a:pPr>
            <a:endParaRPr lang="en-GB" sz="1400" b="1" dirty="0">
              <a:latin typeface="+mj-lt"/>
            </a:endParaRPr>
          </a:p>
          <a:p>
            <a:pPr>
              <a:lnSpc>
                <a:spcPct val="110000"/>
              </a:lnSpc>
            </a:pPr>
            <a:r>
              <a:rPr lang="en-GB" sz="1400" b="1" dirty="0">
                <a:latin typeface="+mj-lt"/>
              </a:rPr>
              <a:t>We have used Python (Pandas) to clean data, Tableau to summarise and visualise data, supervised Machine Learning and Deep Learning to do predictive modelling.</a:t>
            </a:r>
          </a:p>
        </p:txBody>
      </p:sp>
      <p:pic>
        <p:nvPicPr>
          <p:cNvPr id="4" name="Picture 3" descr="Glasses on top of a book">
            <a:extLst>
              <a:ext uri="{FF2B5EF4-FFF2-40B4-BE49-F238E27FC236}">
                <a16:creationId xmlns:a16="http://schemas.microsoft.com/office/drawing/2014/main" id="{927847BB-866D-25D8-660A-0675A247FD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831" r="1" b="4278"/>
          <a:stretch/>
        </p:blipFill>
        <p:spPr>
          <a:xfrm>
            <a:off x="7222205" y="2706193"/>
            <a:ext cx="4236767" cy="2242422"/>
          </a:xfrm>
          <a:prstGeom prst="rect">
            <a:avLst/>
          </a:prstGeom>
          <a:noFill/>
        </p:spPr>
      </p:pic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A60C28C0-EFDC-4047-81BA-16DBA9A9132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88729" y="6449535"/>
            <a:ext cx="2983095" cy="308453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E669529A-5E6F-4BA7-BE39-BCFD08258044}" type="datetime1">
              <a:rPr lang="en-US" smtClean="0"/>
              <a:pPr>
                <a:spcAft>
                  <a:spcPts val="600"/>
                </a:spcAft>
              </a:pPr>
              <a:t>7/13/2023</a:t>
            </a:fld>
            <a:endParaRPr lang="en-US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6D4D1CD5-79A4-491C-85F0-0EE21E884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0710" y="6449535"/>
            <a:ext cx="932279" cy="308453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FAE4C1A-77DB-4702-BC27-716D25204027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  <p:pic>
        <p:nvPicPr>
          <p:cNvPr id="1028" name="Picture 4" descr="Portsmouth Public Schools to hold in-person graduation at ODU ...">
            <a:extLst>
              <a:ext uri="{FF2B5EF4-FFF2-40B4-BE49-F238E27FC236}">
                <a16:creationId xmlns:a16="http://schemas.microsoft.com/office/drawing/2014/main" id="{561442E5-8C09-1686-D961-A6022DE09B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0216" y="1754910"/>
            <a:ext cx="6652773" cy="3740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002254"/>
      </p:ext>
    </p:extLst>
  </p:cSld>
  <p:clrMapOvr>
    <a:masterClrMapping/>
  </p:clrMapOvr>
  <p:transition spd="med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ED95D8-C859-9EDF-9F63-48CF4E3E78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52500"/>
            <a:ext cx="6995160" cy="1142307"/>
          </a:xfrm>
        </p:spPr>
        <p:txBody>
          <a:bodyPr>
            <a:normAutofit/>
          </a:bodyPr>
          <a:lstStyle/>
          <a:p>
            <a:r>
              <a:rPr lang="en-GB" dirty="0"/>
              <a:t>What data is there?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BE8D5989-5D49-41EE-9681-9A5AB28BFC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57924" y="173776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Sample Footer Text</a:t>
            </a:r>
          </a:p>
        </p:txBody>
      </p:sp>
      <p:pic>
        <p:nvPicPr>
          <p:cNvPr id="5" name="Picture 4" descr="Glasses on top of a book">
            <a:extLst>
              <a:ext uri="{FF2B5EF4-FFF2-40B4-BE49-F238E27FC236}">
                <a16:creationId xmlns:a16="http://schemas.microsoft.com/office/drawing/2014/main" id="{2D145D7C-17F3-6F49-D16A-70423710F2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112" b="983"/>
          <a:stretch/>
        </p:blipFill>
        <p:spPr>
          <a:xfrm>
            <a:off x="647700" y="2508406"/>
            <a:ext cx="6310261" cy="3549494"/>
          </a:xfrm>
          <a:prstGeom prst="rect">
            <a:avLst/>
          </a:prstGeom>
          <a:noFill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53DE01-21DD-15E3-B702-B3A82D4A6C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87492" y="1117600"/>
            <a:ext cx="4238042" cy="4940300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10000"/>
              </a:lnSpc>
            </a:pPr>
            <a:r>
              <a:rPr lang="en-GB" sz="1400" b="1" dirty="0">
                <a:latin typeface="+mj-lt"/>
              </a:rPr>
              <a:t>Dataset provides a view of students enrolled on various undergraduate degrees.</a:t>
            </a:r>
          </a:p>
          <a:p>
            <a:pPr>
              <a:lnSpc>
                <a:spcPct val="110000"/>
              </a:lnSpc>
            </a:pPr>
            <a:r>
              <a:rPr lang="en-GB" sz="1400" b="1" dirty="0">
                <a:latin typeface="+mj-lt"/>
              </a:rPr>
              <a:t>Includes data that can be analysed for possible predictors of academic success and student dropout.</a:t>
            </a:r>
          </a:p>
          <a:p>
            <a:pPr>
              <a:lnSpc>
                <a:spcPct val="110000"/>
              </a:lnSpc>
            </a:pPr>
            <a:r>
              <a:rPr lang="en-GB" sz="1400" b="1" dirty="0">
                <a:latin typeface="+mj-lt"/>
              </a:rPr>
              <a:t>Columns include following information:</a:t>
            </a:r>
          </a:p>
          <a:p>
            <a:pPr marL="285750" indent="-285750">
              <a:lnSpc>
                <a:spcPct val="110000"/>
              </a:lnSpc>
              <a:buFont typeface="+mj-lt"/>
              <a:buAutoNum type="romanLcPeriod"/>
            </a:pPr>
            <a:r>
              <a:rPr lang="en-GB" sz="1100" b="1" i="1" dirty="0"/>
              <a:t>course type</a:t>
            </a:r>
          </a:p>
          <a:p>
            <a:pPr marL="285750" indent="-285750">
              <a:lnSpc>
                <a:spcPct val="110000"/>
              </a:lnSpc>
              <a:buFont typeface="+mj-lt"/>
              <a:buAutoNum type="romanLcPeriod"/>
            </a:pPr>
            <a:r>
              <a:rPr lang="en-GB" sz="1100" b="1" i="1" dirty="0"/>
              <a:t>age </a:t>
            </a:r>
          </a:p>
          <a:p>
            <a:pPr marL="285750" indent="-285750">
              <a:lnSpc>
                <a:spcPct val="110000"/>
              </a:lnSpc>
              <a:buFont typeface="+mj-lt"/>
              <a:buAutoNum type="romanLcPeriod"/>
            </a:pPr>
            <a:r>
              <a:rPr lang="en-GB" sz="1100" b="1" i="1" dirty="0"/>
              <a:t>Gender</a:t>
            </a:r>
          </a:p>
          <a:p>
            <a:pPr marL="285750" indent="-285750">
              <a:lnSpc>
                <a:spcPct val="110000"/>
              </a:lnSpc>
              <a:buFont typeface="+mj-lt"/>
              <a:buAutoNum type="romanLcPeriod"/>
            </a:pPr>
            <a:r>
              <a:rPr lang="en-GB" sz="1100" b="1" i="1" dirty="0"/>
              <a:t>marital status</a:t>
            </a:r>
          </a:p>
          <a:p>
            <a:pPr marL="285750" indent="-285750">
              <a:lnSpc>
                <a:spcPct val="110000"/>
              </a:lnSpc>
              <a:buFont typeface="+mj-lt"/>
              <a:buAutoNum type="romanLcPeriod"/>
            </a:pPr>
            <a:r>
              <a:rPr lang="en-GB" sz="1100" b="1" i="1" dirty="0"/>
              <a:t>scholarship holder </a:t>
            </a:r>
          </a:p>
          <a:p>
            <a:pPr marL="285750" indent="-285750">
              <a:lnSpc>
                <a:spcPct val="110000"/>
              </a:lnSpc>
              <a:buFont typeface="+mj-lt"/>
              <a:buAutoNum type="romanLcPeriod"/>
            </a:pPr>
            <a:r>
              <a:rPr lang="en-GB" sz="1100" b="1" i="1" dirty="0"/>
              <a:t>parental qualification/occupation</a:t>
            </a:r>
          </a:p>
          <a:p>
            <a:pPr marL="285750" indent="-285750">
              <a:lnSpc>
                <a:spcPct val="110000"/>
              </a:lnSpc>
              <a:buFont typeface="+mj-lt"/>
              <a:buAutoNum type="romanLcPeriod"/>
            </a:pPr>
            <a:r>
              <a:rPr lang="en-GB" sz="1100" b="1" i="1" dirty="0"/>
              <a:t>whether the student is international</a:t>
            </a:r>
          </a:p>
          <a:p>
            <a:pPr marL="285750" indent="-285750">
              <a:lnSpc>
                <a:spcPct val="110000"/>
              </a:lnSpc>
              <a:buFont typeface="+mj-lt"/>
              <a:buAutoNum type="romanLcPeriod"/>
            </a:pPr>
            <a:r>
              <a:rPr lang="en-GB" sz="1100" b="1" i="1" dirty="0"/>
              <a:t>fees are up to date</a:t>
            </a:r>
          </a:p>
          <a:p>
            <a:pPr marL="285750" indent="-285750">
              <a:lnSpc>
                <a:spcPct val="110000"/>
              </a:lnSpc>
              <a:buFont typeface="+mj-lt"/>
              <a:buAutoNum type="romanLcPeriod"/>
            </a:pPr>
            <a:r>
              <a:rPr lang="en-GB" sz="1100" b="1" i="1" dirty="0" err="1"/>
              <a:t>Cirriculum</a:t>
            </a:r>
            <a:r>
              <a:rPr lang="en-GB" sz="1100" b="1" i="1" dirty="0"/>
              <a:t> units (credited/enrolled/ evaluations/approved) for two semesters</a:t>
            </a:r>
          </a:p>
          <a:p>
            <a:pPr marL="285750" indent="-285750">
              <a:lnSpc>
                <a:spcPct val="110000"/>
              </a:lnSpc>
              <a:buFont typeface="+mj-lt"/>
              <a:buAutoNum type="romanLcPeriod"/>
            </a:pPr>
            <a:r>
              <a:rPr lang="en-GB" sz="1100" b="1" i="1" dirty="0"/>
              <a:t>unemployment rate</a:t>
            </a:r>
          </a:p>
          <a:p>
            <a:pPr marL="285750" indent="-285750">
              <a:lnSpc>
                <a:spcPct val="110000"/>
              </a:lnSpc>
              <a:buFont typeface="+mj-lt"/>
              <a:buAutoNum type="romanLcPeriod"/>
            </a:pPr>
            <a:r>
              <a:rPr lang="en-GB" sz="1100" b="1" i="1" dirty="0"/>
              <a:t>GDP</a:t>
            </a:r>
          </a:p>
          <a:p>
            <a:pPr marL="0" indent="0">
              <a:lnSpc>
                <a:spcPct val="110000"/>
              </a:lnSpc>
              <a:buNone/>
            </a:pPr>
            <a:endParaRPr lang="en-GB" sz="1100" dirty="0"/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A60C28C0-EFDC-4047-81BA-16DBA9A9132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88729" y="6449535"/>
            <a:ext cx="2983095" cy="308453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66F84F2-8A04-4430-BDD5-201029A017D9}" type="datetime1">
              <a:rPr lang="en-US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>
                <a:spcAft>
                  <a:spcPts val="600"/>
                </a:spcAft>
              </a:pPr>
              <a:t>7/13/2023</a:t>
            </a:fld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6D4D1CD5-79A4-491C-85F0-0EE21E8849C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0710" y="6449535"/>
            <a:ext cx="932279" cy="308453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FAE4C1A-77DB-4702-BC27-716D25204027}" type="slidenum">
              <a:rPr lang="en-US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>
                <a:spcAft>
                  <a:spcPts val="600"/>
                </a:spcAft>
              </a:pPr>
              <a:t>3</a:t>
            </a:fld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17877473"/>
      </p:ext>
    </p:extLst>
  </p:cSld>
  <p:clrMapOvr>
    <a:masterClrMapping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34F85A9-5C60-E62A-6A47-8A03156786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887" r="46450"/>
          <a:stretch/>
        </p:blipFill>
        <p:spPr>
          <a:xfrm>
            <a:off x="0" y="2576054"/>
            <a:ext cx="3945870" cy="34437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74B97ED-4640-4F60-0BFA-3959C241DA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5870" y="2152073"/>
            <a:ext cx="7507940" cy="3867727"/>
          </a:xfrm>
          <a:prstGeom prst="rect">
            <a:avLst/>
          </a:prstGeom>
        </p:spPr>
      </p:pic>
      <p:pic>
        <p:nvPicPr>
          <p:cNvPr id="3" name="Picture 2" descr="A group of text on a white background&#10;&#10;Description automatically generated">
            <a:extLst>
              <a:ext uri="{FF2B5EF4-FFF2-40B4-BE49-F238E27FC236}">
                <a16:creationId xmlns:a16="http://schemas.microsoft.com/office/drawing/2014/main" id="{D7FE13A4-1D2A-81AA-7FA0-7CCEDDDA80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591" y="2576054"/>
            <a:ext cx="1533739" cy="9907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3D8DA3F-2E8B-BED2-B9A3-B7C97DB8E4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981" y="2635942"/>
            <a:ext cx="3580771" cy="9916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609F50F-9544-A256-FBE7-A6D1F8C79D9F}"/>
              </a:ext>
            </a:extLst>
          </p:cNvPr>
          <p:cNvSpPr txBox="1"/>
          <p:nvPr/>
        </p:nvSpPr>
        <p:spPr>
          <a:xfrm>
            <a:off x="1845588" y="2498276"/>
            <a:ext cx="526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GB" altLang="zh-CN" sz="800" dirty="0">
                <a:latin typeface="Californian FB" panose="020F0502020204030204" pitchFamily="18" charset="0"/>
                <a:ea typeface="Batang" panose="020B0503020000020004" pitchFamily="18" charset="-127"/>
              </a:rPr>
              <a:t>Total</a:t>
            </a:r>
            <a:endParaRPr lang="zh-CN" altLang="en-US" sz="800" dirty="0">
              <a:latin typeface="Californian FB" panose="020F0502020204030204" pitchFamily="18" charset="0"/>
              <a:ea typeface="Batang" panose="020B0503020000020004" pitchFamily="18" charset="-127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C7CDEA0C-6475-AD2A-CBD8-2EB71943FDBF}"/>
              </a:ext>
            </a:extLst>
          </p:cNvPr>
          <p:cNvSpPr txBox="1">
            <a:spLocks/>
          </p:cNvSpPr>
          <p:nvPr/>
        </p:nvSpPr>
        <p:spPr>
          <a:xfrm>
            <a:off x="548639" y="950977"/>
            <a:ext cx="10995659" cy="68386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400" dirty="0"/>
              <a:t>Gender &amp; Result</a:t>
            </a:r>
          </a:p>
        </p:txBody>
      </p:sp>
    </p:spTree>
    <p:extLst>
      <p:ext uri="{BB962C8B-B14F-4D97-AF65-F5344CB8AC3E}">
        <p14:creationId xmlns:p14="http://schemas.microsoft.com/office/powerpoint/2010/main" val="3468731763"/>
      </p:ext>
    </p:extLst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55C9F1-35FA-914D-8025-D3E93600A9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39" y="950977"/>
            <a:ext cx="10995659" cy="683860"/>
          </a:xfrm>
        </p:spPr>
        <p:txBody>
          <a:bodyPr>
            <a:normAutofit/>
          </a:bodyPr>
          <a:lstStyle/>
          <a:p>
            <a:r>
              <a:rPr lang="en-GB" sz="2400" dirty="0"/>
              <a:t>Top 5 nationalities after Portuguese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D3B13BA-2509-DABD-6FB0-57021CF402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3081" y="1422399"/>
            <a:ext cx="11626773" cy="4645891"/>
          </a:xfrm>
        </p:spPr>
      </p:pic>
    </p:spTree>
    <p:extLst>
      <p:ext uri="{BB962C8B-B14F-4D97-AF65-F5344CB8AC3E}">
        <p14:creationId xmlns:p14="http://schemas.microsoft.com/office/powerpoint/2010/main" val="3865317293"/>
      </p:ext>
    </p:extLst>
  </p:cSld>
  <p:clrMapOvr>
    <a:masterClrMapping/>
  </p:clrMapOvr>
  <p:transition spd="med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9BE639-D360-125A-F782-051DC42FB3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273" y="821667"/>
            <a:ext cx="10995659" cy="554551"/>
          </a:xfrm>
        </p:spPr>
        <p:txBody>
          <a:bodyPr>
            <a:normAutofit/>
          </a:bodyPr>
          <a:lstStyle/>
          <a:p>
            <a:r>
              <a:rPr lang="en-GB" sz="2400" dirty="0"/>
              <a:t>Count of Portuguese students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1B3A701-7303-EA4B-D7A8-AC8E19617C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4959" y="1376218"/>
            <a:ext cx="10995025" cy="177338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DE0F46C-F0CC-2B84-8A30-EEF1908834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5491" y="985693"/>
            <a:ext cx="971550" cy="7810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01118E4-99D4-CBEA-ACF5-7E7AFF6576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671" y="2620395"/>
            <a:ext cx="11218313" cy="3558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164842"/>
      </p:ext>
    </p:extLst>
  </p:cSld>
  <p:clrMapOvr>
    <a:masterClrMapping/>
  </p:clrMapOvr>
  <p:transition spd="med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48357-CFB8-1090-FC72-2C43FCC26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167" y="775485"/>
            <a:ext cx="10995659" cy="545315"/>
          </a:xfrm>
        </p:spPr>
        <p:txBody>
          <a:bodyPr>
            <a:normAutofit/>
          </a:bodyPr>
          <a:lstStyle/>
          <a:p>
            <a:r>
              <a:rPr lang="en-GB" sz="2400" dirty="0"/>
              <a:t>Scholarship holders – graduation numbers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3A6BB50-A124-258B-9C0E-6A2DE0F875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0364" y="1560945"/>
            <a:ext cx="10815781" cy="4747491"/>
          </a:xfrm>
        </p:spPr>
      </p:pic>
    </p:spTree>
    <p:extLst>
      <p:ext uri="{BB962C8B-B14F-4D97-AF65-F5344CB8AC3E}">
        <p14:creationId xmlns:p14="http://schemas.microsoft.com/office/powerpoint/2010/main" val="295823024"/>
      </p:ext>
    </p:extLst>
  </p:cSld>
  <p:clrMapOvr>
    <a:masterClrMapping/>
  </p:clrMapOvr>
  <p:transition spd="med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FB5092-A00E-14CD-D5BA-FB1F525C4E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39" y="950976"/>
            <a:ext cx="10995659" cy="406769"/>
          </a:xfrm>
        </p:spPr>
        <p:txBody>
          <a:bodyPr>
            <a:normAutofit/>
          </a:bodyPr>
          <a:lstStyle/>
          <a:p>
            <a:r>
              <a:rPr lang="en-GB" sz="2400" dirty="0"/>
              <a:t>Marital status of students					Tuition Fees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A64BC0C-1E97-CBDF-8B28-8008FD5994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4501" y="1597892"/>
            <a:ext cx="4598553" cy="4053240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5A9BD43-6B4F-F0DA-A88C-676F2D9E6D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6719" y="1347842"/>
            <a:ext cx="7310780" cy="45533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4AB9BE7-92E7-7853-6339-E90DA109B5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8514" y="4215687"/>
            <a:ext cx="1533525" cy="154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871816"/>
      </p:ext>
    </p:extLst>
  </p:cSld>
  <p:clrMapOvr>
    <a:masterClrMapping/>
  </p:clrMapOvr>
  <p:transition spd="med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A graph of a bar&#10;&#10;Description automatically generated">
            <a:extLst>
              <a:ext uri="{FF2B5EF4-FFF2-40B4-BE49-F238E27FC236}">
                <a16:creationId xmlns:a16="http://schemas.microsoft.com/office/drawing/2014/main" id="{B46D4FB3-AD56-76BD-CE9E-56545AB777C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2" y="1582606"/>
            <a:ext cx="2687999" cy="4530743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6E5FD0B-3B88-D5C0-A641-3BD821D0D1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3164499" y="1364009"/>
            <a:ext cx="2931501" cy="4755604"/>
          </a:xfrm>
        </p:spPr>
        <p:txBody>
          <a:bodyPr>
            <a:normAutofit/>
          </a:bodyPr>
          <a:lstStyle/>
          <a:p>
            <a:endParaRPr lang="en-US" sz="1400" dirty="0"/>
          </a:p>
          <a:p>
            <a:r>
              <a:rPr lang="en-US" sz="1400" dirty="0"/>
              <a:t>most of international students are from positive GDP growing Country</a:t>
            </a:r>
          </a:p>
          <a:p>
            <a:endParaRPr lang="en-US" sz="1400" dirty="0"/>
          </a:p>
          <a:p>
            <a:r>
              <a:rPr lang="en-US" sz="1400" dirty="0"/>
              <a:t>-----------------------------------------</a:t>
            </a:r>
          </a:p>
          <a:p>
            <a:endParaRPr lang="en-US" sz="1400" dirty="0"/>
          </a:p>
          <a:p>
            <a:r>
              <a:rPr lang="en-US" sz="1400" dirty="0"/>
              <a:t>younger students are more likely to gradate successful.</a:t>
            </a:r>
          </a:p>
          <a:p>
            <a:r>
              <a:rPr lang="en-US" altLang="zh-CN" sz="1400" dirty="0"/>
              <a:t>older students are more likely to Dropout</a:t>
            </a:r>
          </a:p>
          <a:p>
            <a:endParaRPr lang="en-US" altLang="zh-CN" sz="1400" dirty="0"/>
          </a:p>
        </p:txBody>
      </p:sp>
      <p:pic>
        <p:nvPicPr>
          <p:cNvPr id="10" name="Content Placeholder 9" descr="A graph of different colored bars&#10;&#10;Description automatically generated">
            <a:extLst>
              <a:ext uri="{FF2B5EF4-FFF2-40B4-BE49-F238E27FC236}">
                <a16:creationId xmlns:a16="http://schemas.microsoft.com/office/drawing/2014/main" id="{5630B73E-4924-105E-F20A-8AE8E7B15B9B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3033" y="1582605"/>
            <a:ext cx="5219527" cy="4530743"/>
          </a:xfr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7ACACF58-51C8-7735-6580-B872520EC319}"/>
              </a:ext>
            </a:extLst>
          </p:cNvPr>
          <p:cNvSpPr txBox="1">
            <a:spLocks/>
          </p:cNvSpPr>
          <p:nvPr/>
        </p:nvSpPr>
        <p:spPr>
          <a:xfrm>
            <a:off x="548639" y="950976"/>
            <a:ext cx="10995659" cy="82606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altLang="zh-CN" sz="2400" dirty="0"/>
              <a:t>       Average Age                                    </a:t>
            </a:r>
            <a:r>
              <a:rPr lang="en-GB" sz="2400" dirty="0"/>
              <a:t>Country GDP of International Students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252D05DF-F68D-4098-6FF0-EC4811878141}"/>
              </a:ext>
            </a:extLst>
          </p:cNvPr>
          <p:cNvSpPr/>
          <p:nvPr/>
        </p:nvSpPr>
        <p:spPr>
          <a:xfrm rot="10800000">
            <a:off x="3335701" y="3167477"/>
            <a:ext cx="507508" cy="19236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9017835C-7741-3EAB-437B-DECA087135DA}"/>
              </a:ext>
            </a:extLst>
          </p:cNvPr>
          <p:cNvSpPr/>
          <p:nvPr/>
        </p:nvSpPr>
        <p:spPr>
          <a:xfrm>
            <a:off x="5260657" y="3982529"/>
            <a:ext cx="507508" cy="19236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609035"/>
      </p:ext>
    </p:extLst>
  </p:cSld>
  <p:clrMapOvr>
    <a:masterClrMapping/>
  </p:clrMapOvr>
</p:sld>
</file>

<file path=ppt/theme/theme1.xml><?xml version="1.0" encoding="utf-8"?>
<a:theme xmlns:a="http://schemas.openxmlformats.org/drawingml/2006/main" name="TribuneVTI">
  <a:themeElements>
    <a:clrScheme name="AnalogousFromRegularSeed_2SEEDS">
      <a:dk1>
        <a:srgbClr val="000000"/>
      </a:dk1>
      <a:lt1>
        <a:srgbClr val="FFFFFF"/>
      </a:lt1>
      <a:dk2>
        <a:srgbClr val="1B2F2E"/>
      </a:dk2>
      <a:lt2>
        <a:srgbClr val="F3F1F0"/>
      </a:lt2>
      <a:accent1>
        <a:srgbClr val="3B9EB1"/>
      </a:accent1>
      <a:accent2>
        <a:srgbClr val="46B196"/>
      </a:accent2>
      <a:accent3>
        <a:srgbClr val="4D7EC3"/>
      </a:accent3>
      <a:accent4>
        <a:srgbClr val="B13B3E"/>
      </a:accent4>
      <a:accent5>
        <a:srgbClr val="C37B4D"/>
      </a:accent5>
      <a:accent6>
        <a:srgbClr val="B19A3B"/>
      </a:accent6>
      <a:hlink>
        <a:srgbClr val="C05944"/>
      </a:hlink>
      <a:folHlink>
        <a:srgbClr val="7F7F7F"/>
      </a:folHlink>
    </a:clrScheme>
    <a:fontScheme name="Amasis-Univers">
      <a:majorFont>
        <a:latin typeface="Amasis MT Pro Medium"/>
        <a:ea typeface=""/>
        <a:cs typeface=""/>
      </a:majorFont>
      <a:minorFont>
        <a:latin typeface="Univer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ribuneVTI" id="{4D84C650-59FC-4F6B-ADA6-B11C508FF6CE}" vid="{0E07EAE6-ACBC-4250-8522-FC108A45043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578</TotalTime>
  <Words>658</Words>
  <Application>Microsoft Office PowerPoint</Application>
  <PresentationFormat>Widescreen</PresentationFormat>
  <Paragraphs>95</Paragraphs>
  <Slides>17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6" baseType="lpstr">
      <vt:lpstr>NotoSansSC</vt:lpstr>
      <vt:lpstr>Söhne</vt:lpstr>
      <vt:lpstr>Amasis MT Pro Medium</vt:lpstr>
      <vt:lpstr>Arial</vt:lpstr>
      <vt:lpstr>Calibri</vt:lpstr>
      <vt:lpstr>Californian FB</vt:lpstr>
      <vt:lpstr>Segoe UI</vt:lpstr>
      <vt:lpstr>Univers Light</vt:lpstr>
      <vt:lpstr>TribuneVTI</vt:lpstr>
      <vt:lpstr>To graduate or not to graduate – that is the question</vt:lpstr>
      <vt:lpstr>Introduction  </vt:lpstr>
      <vt:lpstr>What data is there?</vt:lpstr>
      <vt:lpstr>PowerPoint Presentation</vt:lpstr>
      <vt:lpstr>Top 5 nationalities after Portuguese</vt:lpstr>
      <vt:lpstr>Count of Portuguese students</vt:lpstr>
      <vt:lpstr>Scholarship holders – graduation numbers</vt:lpstr>
      <vt:lpstr>Marital status of students     Tuition Fees</vt:lpstr>
      <vt:lpstr>PowerPoint Presentation</vt:lpstr>
      <vt:lpstr>PowerPoint Presentation</vt:lpstr>
      <vt:lpstr>What does this tell us?</vt:lpstr>
      <vt:lpstr>Initial Machine Learning Failures</vt:lpstr>
      <vt:lpstr>Initial Machine Learning Failures</vt:lpstr>
      <vt:lpstr>Supervised Machine Learning</vt:lpstr>
      <vt:lpstr>Deep Learning</vt:lpstr>
      <vt:lpstr>Summary of both models</vt:lpstr>
      <vt:lpstr>Concluding thoughts….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 graduate or not to graduate – that is the question.</dc:title>
  <dc:creator>sultana</dc:creator>
  <cp:lastModifiedBy>Hanwen Jia (NCSC Data An Boot Ca AEB DL PT)</cp:lastModifiedBy>
  <cp:revision>14</cp:revision>
  <dcterms:created xsi:type="dcterms:W3CDTF">2023-07-10T18:11:13Z</dcterms:created>
  <dcterms:modified xsi:type="dcterms:W3CDTF">2023-07-13T20:21:16Z</dcterms:modified>
</cp:coreProperties>
</file>